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Cabin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Cabin-bold.fntdata"/><Relationship Id="rId27" Type="http://schemas.openxmlformats.org/officeDocument/2006/relationships/font" Target="fonts/Cabin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abin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erriweather-regular.fntdata"/><Relationship Id="rId30" Type="http://schemas.openxmlformats.org/officeDocument/2006/relationships/font" Target="fonts/Cabin-boldItalic.fntdata"/><Relationship Id="rId11" Type="http://schemas.openxmlformats.org/officeDocument/2006/relationships/slide" Target="slides/slide5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4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data-science-group-iitr/artistic-style-transfer-with-convolutional-neural-network-7ce2476039fd" TargetMode="External"/><Relationship Id="rId3" Type="http://schemas.openxmlformats.org/officeDocument/2006/relationships/hyperlink" Target="https://medium.com/@shivamgoel1791/everything-you-need-to-know-about-neural-style-transfer-994530cc9a6e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hafeentejani.github.io/2016-12-27/style-transfer/" TargetMode="External"/><Relationship Id="rId3" Type="http://schemas.openxmlformats.org/officeDocument/2006/relationships/hyperlink" Target="http://www.subsubroutine.com/sub-subroutine/2016/11/12/painting-like-van-gogh-with-convolutional-neural-networks" TargetMode="External"/><Relationship Id="rId4" Type="http://schemas.openxmlformats.org/officeDocument/2006/relationships/hyperlink" Target="https://medium.com/@shivamgoel1791/everything-you-need-to-know-about-neural-style-transfer-994530cc9a6e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ubsubroutine.com/sub-subroutine/2016/11/12/painting-like-van-gogh-with-convolutional-neural-networks" TargetMode="External"/><Relationship Id="rId3" Type="http://schemas.openxmlformats.org/officeDocument/2006/relationships/hyperlink" Target="https://medium.com/artists-and-machine-intelligence/neural-artistic-style-transfer-a-comprehensive-look-f54d8649c199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ubsubroutine.com/sub-subroutine/2016/11/12/painting-like-van-gogh-with-convolutional-neural-networks" TargetMode="External"/><Relationship Id="rId3" Type="http://schemas.openxmlformats.org/officeDocument/2006/relationships/hyperlink" Target="https://medium.com/artists-and-machine-intelligence/neural-artistic-style-transfer-a-comprehensive-look-f54d8649c199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ubsubroutine.com/sub-subroutine/2016/11/12/painting-like-van-gogh-with-convolutional-neural-networks" TargetMode="External"/><Relationship Id="rId3" Type="http://schemas.openxmlformats.org/officeDocument/2006/relationships/hyperlink" Target="https://medium.com/artists-and-machine-intelligence/neural-artistic-style-transfer-a-comprehensive-look-f54d8649c199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Hena, Desen, Elyse and I worked on this case of Artistic Style Transfer using CNNs.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Picasso style had </a:t>
            </a:r>
            <a:r>
              <a:rPr lang="en" sz="1350">
                <a:solidFill>
                  <a:schemeClr val="dk1"/>
                </a:solidFill>
                <a:highlight>
                  <a:srgbClr val="E5E5E5"/>
                </a:highlight>
                <a:latin typeface="Georgia"/>
                <a:ea typeface="Georgia"/>
                <a:cs typeface="Georgia"/>
                <a:sym typeface="Georgia"/>
              </a:rPr>
              <a:t>cut outs in the desired shape 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This is a collage Van Gogh style imitations. But there is an image of someone in this classroom that we modified with the algorithm. Can you spot it?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“Deep Painterly Harmonization” is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opying an element from a photo into a painting and making the element part of painting.  This algorithm builds on the Artistic Style transfer. This is illustrated in the image on the right.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Here is our agenda for the presentation. I will cover the introduction. Hena and Desen will present different pieces of our algorithm. Elyse will explain our implementation results. I will conclude with final notes.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1. First paper on the topic was published in August 2015.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2. Image on the right </a:t>
            </a:r>
            <a:r>
              <a:rPr lang="en" sz="1150">
                <a:solidFill>
                  <a:srgbClr val="363636"/>
                </a:solidFill>
                <a:highlight>
                  <a:srgbClr val="FFFFFF"/>
                </a:highlight>
              </a:rPr>
              <a:t>illustrates the technique discussed in the paper. The authors modified the image of Thurbingen(Thuubigen), Germany using their algorithm and applied 5 artistic styles such as Munch, Picasso and VanGogh.</a:t>
            </a:r>
            <a:endParaRPr sz="115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363636"/>
                </a:solidFill>
                <a:highlight>
                  <a:srgbClr val="FFFFFF"/>
                </a:highlight>
              </a:rPr>
              <a:t>3. Read Bullet 2</a:t>
            </a:r>
            <a:endParaRPr sz="1150">
              <a:solidFill>
                <a:srgbClr val="36363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3. Instagram filters: Image filters add or remove features from an image. For e.g: smoothing edges, sharpening edges.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4. However, Style transfer is like painting a blank grey canvas using two different brushes: one for content and other for style.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5. To do so, Output from different CNN layers are used to separate style from content.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2"/>
              </a:rPr>
              <a:t>https://medium.com/data-science-group-iitr/artistic-style-transfer-with-convolutional-neural-network-7ce2476039fd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https://medium.com/@shivamgoel1791/everything-you-need-to-know-about-neural-style-transfer-994530cc9a6e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https://medium.freecodecamp.org/an-intuitive-guide-to-convolutional-neural-networks-260c2de0a050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https://shafeentejani.github.io/2016-12-27/style-transfer/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http://www.subsubroutine.com/sub-subroutine/2016/11/12/painting-like-van-gogh-with-convolutional-neural-networks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https://medium.com/@shivamgoel1791/everything-you-need-to-know-about-neural-style-transfer-994530cc9a6e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</a:rPr>
              <a:t>L-BFGS optimisation algorithm below</a:t>
            </a:r>
            <a:endParaRPr sz="12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2"/>
              </a:rPr>
              <a:t>http://www.subsubroutine.com/sub-subroutine/2016/11/12/painting-like-van-gogh-with-convolutional-neural-networks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63636"/>
                </a:solidFill>
                <a:highlight>
                  <a:schemeClr val="lt1"/>
                </a:highlight>
              </a:rPr>
              <a:t>Optimization Method in article below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https://medium.com/artists-and-machine-intelligence/neural-artistic-style-transfer-a-comprehensive-look-f54d8649c199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https://shafeentejani.github.io/assets/images/style_transfer/image_generation_gif/image_generation.gif</a:t>
            </a:r>
            <a:endParaRPr sz="12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2"/>
              </a:rPr>
              <a:t>http://www.subsubroutine.com/sub-subroutine/2016/11/12/painting-like-van-gogh-with-convolutional-neural-networks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63636"/>
                </a:solidFill>
                <a:highlight>
                  <a:schemeClr val="lt1"/>
                </a:highlight>
              </a:rPr>
              <a:t>Optimization Method in article below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https://medium.com/artists-and-machine-intelligence/neural-artistic-style-transfer-a-comprehensive-look-f54d8649c199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  <a:highlight>
                  <a:schemeClr val="lt1"/>
                </a:highlight>
              </a:rPr>
              <a:t>L-BFGS optimisation algorithm below</a:t>
            </a:r>
            <a:endParaRPr sz="12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ighlight>
                  <a:schemeClr val="lt1"/>
                </a:highlight>
                <a:hlinkClick r:id="rId2"/>
              </a:rPr>
              <a:t>http://www.subsubroutine.com/sub-subroutine/2016/11/12/painting-like-van-gogh-with-convolutional-neural-networks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63636"/>
                </a:solidFill>
                <a:highlight>
                  <a:schemeClr val="lt1"/>
                </a:highlight>
              </a:rPr>
              <a:t>Optimization Method in article below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https://medium.com/artists-and-machine-intelligence/neural-artistic-style-transfer-a-comprehensive-look-f54d8649c199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As Desen mentioned, the algorithm was to be fed content and style. We used the content of “Hongkong Peak Tram” image and applied style of 3 different artist’s images.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50"/>
              <a:buFont typeface="Cabin"/>
              <a:buNone/>
              <a:defRPr sz="28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21396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603504" y="1682871"/>
            <a:ext cx="3364992" cy="856123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50"/>
              <a:buFont typeface="Cabin"/>
              <a:buNone/>
              <a:defRPr sz="16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5052060" y="603504"/>
            <a:ext cx="3611880" cy="3936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9087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Char char="•"/>
              <a:defRPr sz="1425">
                <a:solidFill>
                  <a:schemeClr val="dk1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836676" y="2662439"/>
            <a:ext cx="2846070" cy="164552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1" y="0"/>
            <a:ext cx="4571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606392" y="1682871"/>
            <a:ext cx="3371249" cy="85098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50"/>
              <a:buFont typeface="Cabin"/>
              <a:buNone/>
              <a:defRPr sz="16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/>
          <p:nvPr>
            <p:ph idx="2" type="pic"/>
          </p:nvPr>
        </p:nvSpPr>
        <p:spPr>
          <a:xfrm>
            <a:off x="4572000" y="0"/>
            <a:ext cx="4576573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6676" y="2662439"/>
            <a:ext cx="2846070" cy="1645528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125"/>
              <a:buNone/>
              <a:defRPr sz="1125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603504" y="4677156"/>
            <a:ext cx="3843598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 rot="5400000">
            <a:off x="3408756" y="243129"/>
            <a:ext cx="2326487" cy="5797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 rot="5400000">
            <a:off x="5108007" y="2084772"/>
            <a:ext cx="3737610" cy="973956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 rot="5400000">
            <a:off x="2128981" y="247317"/>
            <a:ext cx="3737610" cy="46488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Cabi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ctr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50"/>
              <a:buFont typeface="Cabin"/>
              <a:buNone/>
              <a:defRPr sz="28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2021396" y="3264408"/>
            <a:ext cx="5101209" cy="929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200150" y="1790058"/>
            <a:ext cx="6743700" cy="123444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50"/>
              <a:buFont typeface="Cabin"/>
              <a:buNone/>
              <a:defRPr sz="285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021396" y="3264349"/>
            <a:ext cx="5101209" cy="94881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/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1186434" y="1978533"/>
            <a:ext cx="3203828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753737" y="1978533"/>
            <a:ext cx="3202685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body"/>
          </p:nvPr>
        </p:nvSpPr>
        <p:spPr>
          <a:xfrm>
            <a:off x="118757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0" sz="1425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1" sz="1425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1187577" y="2357438"/>
            <a:ext cx="3202686" cy="194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3" type="body"/>
          </p:nvPr>
        </p:nvSpPr>
        <p:spPr>
          <a:xfrm>
            <a:off x="4753737" y="2357438"/>
            <a:ext cx="3190113" cy="19475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indent="-3048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4" type="body"/>
          </p:nvPr>
        </p:nvSpPr>
        <p:spPr>
          <a:xfrm>
            <a:off x="4753737" y="1735075"/>
            <a:ext cx="3202686" cy="528065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/>
          <a:lstStyle>
            <a:lvl1pPr indent="-228600" lvl="0" marL="4572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0" sz="1425" cap="none">
                <a:solidFill>
                  <a:srgbClr val="6B8890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b="1" sz="1425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Cabin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bin"/>
              <a:buNone/>
              <a:defRPr b="0" i="0" sz="21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FEFEFE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0" name="Google Shape;10;p1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Cabin"/>
              <a:buNone/>
              <a:defRPr b="0" i="0" sz="21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4325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262626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88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2" name="Google Shape;22;p3"/>
          <p:cNvSpPr/>
          <p:nvPr>
            <p:ph idx="12" type="sldNum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Cabin"/>
              <a:buNone/>
              <a:defRPr b="0" i="0" sz="825" u="none" cap="none" strike="noStrike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>
            <p:ph type="ctrTitle"/>
          </p:nvPr>
        </p:nvSpPr>
        <p:spPr>
          <a:xfrm>
            <a:off x="1200149" y="1080795"/>
            <a:ext cx="6743700" cy="1778331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"/>
              <a:buNone/>
            </a:pPr>
            <a:r>
              <a:rPr b="1"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PAINTING LIKE VAN GOGH WITH CNNS</a:t>
            </a:r>
            <a:br>
              <a:rPr b="1" lang="en" sz="2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br>
              <a:rPr b="1" lang="en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" sz="2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- </a:t>
            </a:r>
            <a:r>
              <a:rPr b="1" lang="en" sz="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 CASE STUDY ON ARTISTIC STYLE TRANSFER USING </a:t>
            </a:r>
            <a:r>
              <a:rPr b="1" i="1" lang="en" sz="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CNN</a:t>
            </a:r>
            <a:r>
              <a:rPr b="1" lang="en" sz="2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</a:t>
            </a:r>
            <a:endParaRPr b="1" sz="24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985359" y="3173539"/>
            <a:ext cx="2958490" cy="1778331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None/>
            </a:pPr>
            <a:r>
              <a:rPr b="0" i="1" lang="en" sz="18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HENA LEE</a:t>
            </a:r>
            <a:endParaRPr/>
          </a:p>
          <a:p>
            <a:pPr indent="0" lvl="0" marL="0" marR="0" rtl="0" algn="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None/>
            </a:pPr>
            <a:r>
              <a:rPr b="0" i="1" lang="en" sz="18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DESEN LIU</a:t>
            </a:r>
            <a:endParaRPr/>
          </a:p>
          <a:p>
            <a:pPr indent="0" lvl="0" marL="0" marR="0" rtl="0" algn="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None/>
            </a:pPr>
            <a:r>
              <a:rPr b="0" i="1" lang="en" sz="18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MADHAVI POLISETTI</a:t>
            </a:r>
            <a:endParaRPr b="0" i="1" sz="1800" u="none" cap="none" strike="noStrik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None/>
            </a:pPr>
            <a:r>
              <a:rPr b="0" i="1" lang="en" sz="18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ELYSE ZHANG</a:t>
            </a:r>
            <a:endParaRPr/>
          </a:p>
          <a:p>
            <a:pPr indent="0" lvl="0" marL="0" marR="0" rtl="0" algn="r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Merriweather"/>
              <a:buNone/>
            </a:pPr>
            <a:r>
              <a:rPr b="0" i="1" lang="en" sz="18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DEC 4</a:t>
            </a:r>
            <a:r>
              <a:rPr b="0" baseline="30000" i="1" lang="en" sz="18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</a:t>
            </a:r>
            <a:r>
              <a:rPr b="0" i="1" lang="en" sz="18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73" y="2858100"/>
            <a:ext cx="3739022" cy="211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/>
          <p:nvPr/>
        </p:nvSpPr>
        <p:spPr>
          <a:xfrm>
            <a:off x="4202331" y="2571749"/>
            <a:ext cx="739338" cy="572701"/>
          </a:xfrm>
          <a:prstGeom prst="mathEqual">
            <a:avLst>
              <a:gd fmla="val 23520" name="adj1"/>
              <a:gd fmla="val 11760" name="adj2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9405" y="1380029"/>
            <a:ext cx="3926758" cy="295614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146606" y="233155"/>
            <a:ext cx="968937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b="1" lang="en" sz="2400" cap="none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 EXAMPLES – VAN GOGH</a:t>
            </a:r>
            <a:endParaRPr b="1" sz="2400" cap="none">
              <a:solidFill>
                <a:srgbClr val="2626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573" y="814514"/>
            <a:ext cx="2329842" cy="196044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>
            <a:off x="2993720" y="1553227"/>
            <a:ext cx="726505" cy="732173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73" y="2883902"/>
            <a:ext cx="3956374" cy="202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8974" y="1369512"/>
            <a:ext cx="3956374" cy="297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4202331" y="2571749"/>
            <a:ext cx="739338" cy="572701"/>
          </a:xfrm>
          <a:prstGeom prst="mathEqual">
            <a:avLst>
              <a:gd fmla="val 23520" name="adj1"/>
              <a:gd fmla="val 11760" name="adj2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573" y="814514"/>
            <a:ext cx="2329842" cy="196044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2993720" y="1553227"/>
            <a:ext cx="726505" cy="732173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46606" y="233155"/>
            <a:ext cx="968937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b="1" lang="en" sz="2400" cap="none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 EXAMPLES – HOKUSAI</a:t>
            </a:r>
            <a:endParaRPr b="1" sz="2400" cap="none">
              <a:solidFill>
                <a:srgbClr val="2626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5568" y="1327759"/>
            <a:ext cx="3970750" cy="3081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299" y="2601092"/>
            <a:ext cx="3521925" cy="254240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146606" y="233155"/>
            <a:ext cx="968937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b="1" lang="en" sz="2400" cap="none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 EXAMPLES – PICASSO</a:t>
            </a:r>
            <a:endParaRPr b="1" sz="2400" cap="none">
              <a:solidFill>
                <a:srgbClr val="2626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4202331" y="2571749"/>
            <a:ext cx="739338" cy="572701"/>
          </a:xfrm>
          <a:prstGeom prst="mathEqual">
            <a:avLst>
              <a:gd fmla="val 23520" name="adj1"/>
              <a:gd fmla="val 11760" name="adj2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5573" y="814515"/>
            <a:ext cx="2104372" cy="172789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/>
          <p:nvPr/>
        </p:nvSpPr>
        <p:spPr>
          <a:xfrm>
            <a:off x="2993720" y="1553227"/>
            <a:ext cx="726505" cy="732173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hoto, text, covered &#10; &#10;Description automatically generated" id="204" name="Google Shape;204;p28"/>
          <p:cNvPicPr preferRelativeResize="0"/>
          <p:nvPr/>
        </p:nvPicPr>
        <p:blipFill rotWithShape="1">
          <a:blip r:embed="rId3">
            <a:alphaModFix/>
          </a:blip>
          <a:srcRect b="4647" l="0" r="0" t="18033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 b="0" l="0" r="0" t="2268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/>
        </p:nvSpPr>
        <p:spPr>
          <a:xfrm>
            <a:off x="104250" y="801725"/>
            <a:ext cx="4376100" cy="4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12750" marR="1905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Current Algorithm with: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marR="1905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Optimization algorithms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marR="1905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Different feature maps from the layers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marR="1905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Other network architectures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1" marL="914400" marR="1905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eorgia"/>
              <a:buChar char="○"/>
            </a:pP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Vary lambda (weight of content image relative to style image), etc.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5750" lvl="0" marL="412750" marR="1905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Add-ons: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marR="1905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Implementing  “</a:t>
            </a:r>
            <a:r>
              <a:rPr b="1"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Deep Painterly Harmonization</a:t>
            </a: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”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190500" marR="19050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None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</a:t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None/>
            </a:pPr>
            <a:r>
              <a:t/>
            </a:r>
            <a:endParaRPr sz="16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b="1" sz="1800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b="1" sz="1800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b="1" sz="1800"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0350" y="801725"/>
            <a:ext cx="4559398" cy="42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0"/>
          <p:cNvSpPr txBox="1"/>
          <p:nvPr>
            <p:ph type="title"/>
          </p:nvPr>
        </p:nvSpPr>
        <p:spPr>
          <a:xfrm>
            <a:off x="146606" y="233155"/>
            <a:ext cx="968937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b="1" lang="en" sz="2400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FINAL NOTES: ENHANCING THE ALGORITHM</a:t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>
            <p:ph type="ctrTitle"/>
          </p:nvPr>
        </p:nvSpPr>
        <p:spPr>
          <a:xfrm>
            <a:off x="3068877" y="1991638"/>
            <a:ext cx="3244241" cy="876821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rriweather"/>
              <a:buNone/>
            </a:pPr>
            <a:r>
              <a:rPr b="1" lang="en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THANK YOU</a:t>
            </a:r>
            <a:endParaRPr b="1" sz="36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2F2F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river with a city in the background &#10; &#10;Description automatically generated"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35162" r="24708" t="0"/>
          <a:stretch/>
        </p:blipFill>
        <p:spPr>
          <a:xfrm>
            <a:off x="481" y="10"/>
            <a:ext cx="3669476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/>
          <p:nvPr>
            <p:ph type="title"/>
          </p:nvPr>
        </p:nvSpPr>
        <p:spPr>
          <a:xfrm>
            <a:off x="0" y="2131128"/>
            <a:ext cx="3365473" cy="881244"/>
          </a:xfrm>
          <a:prstGeom prst="ellipse">
            <a:avLst/>
          </a:prstGeom>
          <a:solidFill>
            <a:schemeClr val="dk1">
              <a:alpha val="60000"/>
            </a:schemeClr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bin"/>
              <a:buNone/>
            </a:pPr>
            <a:r>
              <a:rPr b="1" lang="en" sz="1800">
                <a:solidFill>
                  <a:schemeClr val="lt1"/>
                </a:solidFill>
              </a:rPr>
              <a:t>AGENDA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917092" y="0"/>
            <a:ext cx="5090984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200"/>
              <a:t>Introduction 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200"/>
              <a:t>How does it work</a:t>
            </a:r>
            <a:endParaRPr sz="2200"/>
          </a:p>
          <a:p>
            <a: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050"/>
              <a:t>Re-cap of CNNs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200"/>
              <a:t>An example of deep CNNs - VGG19 architecture</a:t>
            </a:r>
            <a:endParaRPr/>
          </a:p>
          <a:p>
            <a:pPr indent="-2286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200"/>
              <a:t>Algorithm Walkthrough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200"/>
              <a:t>Putting it together  - Painting Style and Content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" sz="2200"/>
              <a:t>Final notes: Future work/ Enhancements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90013" y="217513"/>
            <a:ext cx="79152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400"/>
              <a:buFont typeface="Merriweather"/>
              <a:buNone/>
            </a:pPr>
            <a:r>
              <a:rPr b="1" i="0" lang="en" sz="2400" u="none" cap="none" strike="noStrike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r>
              <a:rPr b="1" i="0" lang="en" sz="2400" u="none" cap="none" strike="noStrike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 i="0" sz="1800" u="none" cap="none" strike="noStrike">
              <a:solidFill>
                <a:srgbClr val="20272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0" y="246600"/>
            <a:ext cx="4761900" cy="4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 paper named </a:t>
            </a:r>
            <a:r>
              <a:rPr b="1" i="1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Neural Algorithm of Artistic Style</a:t>
            </a: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first published in August 2015.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■"/>
            </a:pPr>
            <a:r>
              <a:rPr b="1" i="1"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Sty</a:t>
            </a:r>
            <a:r>
              <a:rPr b="1" i="1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le transfer</a:t>
            </a: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is the process of re-imagining one image in the style of another.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■"/>
            </a:pP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Style transfer -- not the same as Instagram filters.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"/>
              <a:buChar char="■"/>
            </a:pPr>
            <a:r>
              <a:rPr lang="en" sz="16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For this, </a:t>
            </a:r>
            <a:r>
              <a:rPr b="0" i="0" lang="en" sz="1600" u="none" cap="none" strike="noStrik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Output from convolutional layers in a CNN model are deconstructed such that content and style can be separated.</a:t>
            </a:r>
            <a:endParaRPr b="0" i="0" sz="16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898" y="225549"/>
            <a:ext cx="4382101" cy="48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190050" y="4519998"/>
            <a:ext cx="4381800" cy="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900"/>
              <a:buFont typeface="Cabin"/>
              <a:buNone/>
            </a:pPr>
            <a:r>
              <a:rPr b="1" i="1" lang="en" sz="900" u="none" cap="none" strike="noStrike">
                <a:solidFill>
                  <a:srgbClr val="363636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B</a:t>
            </a:r>
            <a:r>
              <a:rPr b="0" i="1" lang="en" sz="900" u="none" cap="none" strike="noStrike">
                <a:solidFill>
                  <a:srgbClr val="363636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The Shipwreck of the Minotaur by J.M.W. Turner, 1805. </a:t>
            </a:r>
            <a:r>
              <a:rPr b="1" i="1" lang="en" sz="900" u="none" cap="none" strike="noStrike">
                <a:solidFill>
                  <a:srgbClr val="363636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C</a:t>
            </a:r>
            <a:r>
              <a:rPr b="0" i="1" lang="en" sz="900" u="none" cap="none" strike="noStrike">
                <a:solidFill>
                  <a:srgbClr val="363636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The Starry Night by Vincent van Gogh, 1889. </a:t>
            </a:r>
            <a:r>
              <a:rPr b="1" i="1" lang="en" sz="900" u="none" cap="none" strike="noStrike">
                <a:solidFill>
                  <a:srgbClr val="363636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D</a:t>
            </a:r>
            <a:r>
              <a:rPr b="0" i="1" lang="en" sz="900" u="none" cap="none" strike="noStrike">
                <a:solidFill>
                  <a:srgbClr val="363636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Der Schrei by Edvard Munch, 1893. </a:t>
            </a:r>
            <a:r>
              <a:rPr b="1" i="1" lang="en" sz="900" u="none" cap="none" strike="noStrike">
                <a:solidFill>
                  <a:srgbClr val="363636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E</a:t>
            </a:r>
            <a:r>
              <a:rPr b="0" i="1" lang="en" sz="900" u="none" cap="none" strike="noStrike">
                <a:solidFill>
                  <a:srgbClr val="363636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Femme nue assise by Pablo Picasso, 1910. </a:t>
            </a:r>
            <a:r>
              <a:rPr b="1" i="1" lang="en" sz="900" u="none" cap="none" strike="noStrike">
                <a:solidFill>
                  <a:srgbClr val="363636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F</a:t>
            </a:r>
            <a:r>
              <a:rPr b="0" i="1" lang="en" sz="900" u="none" cap="none" strike="noStrike">
                <a:solidFill>
                  <a:srgbClr val="363636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 Composition VII by Wassily Kandinsky, 1913.</a:t>
            </a:r>
            <a:endParaRPr b="0" i="1" sz="18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146606" y="233155"/>
            <a:ext cx="968937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b="1" lang="en" sz="2400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HOW DOES THIS MODEL PAINT LIKE AN ARTIST?</a:t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146606" y="1180106"/>
            <a:ext cx="8120064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Detect different features within an image and use these to identify objects</a:t>
            </a:r>
            <a:endParaRPr sz="1800">
              <a:solidFill>
                <a:srgbClr val="36363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90337" y="786281"/>
            <a:ext cx="76938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Re-cap of CNNs</a:t>
            </a:r>
            <a:endParaRPr b="0" i="0" sz="1800" u="none" cap="none" strike="noStrike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032" y="1922226"/>
            <a:ext cx="6969211" cy="31159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 txBox="1"/>
          <p:nvPr/>
        </p:nvSpPr>
        <p:spPr>
          <a:xfrm>
            <a:off x="1927654" y="-56841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274847" y="2155854"/>
            <a:ext cx="3013382" cy="21657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●"/>
            </a:pPr>
            <a:r>
              <a:rPr lang="en" sz="1800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To investigate how depth affects the accuracy in large-scale image</a:t>
            </a:r>
            <a:endParaRPr sz="1800">
              <a:solidFill>
                <a:srgbClr val="363636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11430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Char char="●"/>
            </a:pPr>
            <a:r>
              <a:rPr lang="en" sz="1800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Use 3x3 filters in all convolutional layers </a:t>
            </a:r>
            <a:endParaRPr sz="1800">
              <a:solidFill>
                <a:srgbClr val="36363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9926" y="946624"/>
            <a:ext cx="2836030" cy="3800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4676" y="946624"/>
            <a:ext cx="2412718" cy="380073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146606" y="233155"/>
            <a:ext cx="968937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b="1" lang="en" sz="2400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HOW DOES THIS MODEL PAINT LIKE AN ARTIST?</a:t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146606" y="821875"/>
            <a:ext cx="3760138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Deep CNNs – VGG (Visual Geometry Group) 19 model architecture</a:t>
            </a:r>
            <a:endParaRPr sz="1800">
              <a:solidFill>
                <a:srgbClr val="36363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235" y="937825"/>
            <a:ext cx="5010475" cy="31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7675" y="4132450"/>
            <a:ext cx="5505600" cy="9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type="title"/>
          </p:nvPr>
        </p:nvSpPr>
        <p:spPr>
          <a:xfrm>
            <a:off x="146606" y="233155"/>
            <a:ext cx="968937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b="1" lang="en" sz="2400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HOW DOES THIS MODEL PAINT LIKE AN ARTIST?</a:t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311700" y="847560"/>
            <a:ext cx="8520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636"/>
              </a:buClr>
              <a:buSzPts val="1800"/>
              <a:buFont typeface="Merriweather"/>
              <a:buNone/>
            </a:pPr>
            <a:r>
              <a:rPr lang="en" sz="1800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Process Map</a:t>
            </a:r>
            <a:endParaRPr b="1" sz="25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sz="1800">
              <a:solidFill>
                <a:srgbClr val="363636"/>
              </a:solidFill>
              <a:highlight>
                <a:schemeClr val="lt1"/>
              </a:highlight>
              <a:latin typeface="Cabin"/>
              <a:ea typeface="Cabin"/>
              <a:cs typeface="Cabin"/>
              <a:sym typeface="Cabin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sz="1800">
              <a:solidFill>
                <a:srgbClr val="363636"/>
              </a:solidFill>
              <a:highlight>
                <a:schemeClr val="lt1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16066"/>
            <a:ext cx="9065030" cy="342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>
            <p:ph type="title"/>
          </p:nvPr>
        </p:nvSpPr>
        <p:spPr>
          <a:xfrm>
            <a:off x="146606" y="233155"/>
            <a:ext cx="968937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b="1" lang="en" sz="2400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HOW DOES THIS MODEL PAINT LIKE AN ARTIST?</a:t>
            </a:r>
            <a:endParaRPr b="1" sz="24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459756" y="854513"/>
            <a:ext cx="3849197" cy="910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lang="en" sz="1800" cap="none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- Content image representation - feature map</a:t>
            </a:r>
            <a:endParaRPr sz="1800" cap="none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4449" y="736919"/>
            <a:ext cx="5672354" cy="238194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146606" y="233155"/>
            <a:ext cx="968937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b="1" lang="en" sz="2400" cap="none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HOW DOES THIS MODEL PAINT LIKE AN ARTIST?</a:t>
            </a:r>
            <a:endParaRPr b="1" sz="2400" cap="none">
              <a:solidFill>
                <a:srgbClr val="2626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4658" y="2956142"/>
            <a:ext cx="5572145" cy="1881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459756" y="2575664"/>
            <a:ext cx="3805976" cy="9102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lang="en" sz="1800" cap="none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- Style image representation - spatial correlation (gram matrix of a feature map)</a:t>
            </a:r>
            <a:endParaRPr sz="1800" cap="none">
              <a:solidFill>
                <a:srgbClr val="2626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223377" y="881250"/>
            <a:ext cx="8398780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FC5E8">
                <a:alpha val="4980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300"/>
              </a:spcBef>
              <a:spcAft>
                <a:spcPts val="7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lang="en" sz="1800" cap="none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Implementing “artistic style transfer  =  content + style” </a:t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377" y="1698599"/>
            <a:ext cx="4348623" cy="3292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4648773" y="2844000"/>
            <a:ext cx="1115700" cy="1131900"/>
          </a:xfrm>
          <a:prstGeom prst="mathPlus">
            <a:avLst>
              <a:gd fmla="val 23520" name="adj1"/>
            </a:avLst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bin"/>
              <a:buNone/>
            </a:pPr>
            <a:r>
              <a:t/>
            </a:r>
            <a:endParaRPr sz="180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146606" y="233155"/>
            <a:ext cx="9689372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363636"/>
              </a:buClr>
              <a:buSzPts val="2800"/>
              <a:buFont typeface="Merriweather"/>
              <a:buNone/>
            </a:pPr>
            <a:r>
              <a:rPr b="1" lang="en" sz="2400" cap="none">
                <a:solidFill>
                  <a:srgbClr val="363636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 EXAMPLES</a:t>
            </a:r>
            <a:endParaRPr b="1" sz="2400" cap="none">
              <a:solidFill>
                <a:srgbClr val="2626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